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
  </p:notesMasterIdLst>
  <p:sldIdLst>
    <p:sldId id="256" r:id="rId2"/>
    <p:sldId id="257" r:id="rId3"/>
    <p:sldId id="259" r:id="rId4"/>
    <p:sldId id="260" r:id="rId5"/>
    <p:sldId id="261" r:id="rId6"/>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autoAdjust="0"/>
  </p:normalViewPr>
  <p:slideViewPr>
    <p:cSldViewPr snapToGrid="0">
      <p:cViewPr>
        <p:scale>
          <a:sx n="79" d="100"/>
          <a:sy n="79" d="100"/>
        </p:scale>
        <p:origin x="-384" y="-2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9D45EF3-1D04-4E0E-B037-7E0DA6E41A8C}" type="datetimeFigureOut">
              <a:rPr lang="ar-SA" smtClean="0"/>
              <a:t>7/11/1442</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DE116BD-747A-40D8-9BEB-90D36893B950}" type="slidenum">
              <a:rPr lang="ar-SA" smtClean="0"/>
              <a:t>‹#›</a:t>
            </a:fld>
            <a:endParaRPr lang="ar-SA"/>
          </a:p>
        </p:txBody>
      </p:sp>
    </p:spTree>
    <p:extLst>
      <p:ext uri="{BB962C8B-B14F-4D97-AF65-F5344CB8AC3E}">
        <p14:creationId xmlns:p14="http://schemas.microsoft.com/office/powerpoint/2010/main" val="39552740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3C16013E-5066-4BA9-BA83-C84B8A13D2E2}" type="datetimeFigureOut">
              <a:rPr lang="en-US" smtClean="0"/>
              <a:t>6/16/2021</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EB195B60-F474-48E6-825C-F4F2120FCB9F}"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C16013E-5066-4BA9-BA83-C84B8A13D2E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C16013E-5066-4BA9-BA83-C84B8A13D2E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3C16013E-5066-4BA9-BA83-C84B8A13D2E2}"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C16013E-5066-4BA9-BA83-C84B8A13D2E2}"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C16013E-5066-4BA9-BA83-C84B8A13D2E2}"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6013E-5066-4BA9-BA83-C84B8A13D2E2}"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16013E-5066-4BA9-BA83-C84B8A13D2E2}" type="datetimeFigureOut">
              <a:rPr lang="en-US" smtClean="0"/>
              <a:t>6/16/2021</a:t>
            </a:fld>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C16013E-5066-4BA9-BA83-C84B8A13D2E2}" type="datetimeFigureOut">
              <a:rPr lang="en-US" smtClean="0"/>
              <a:t>6/16/2021</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3C16013E-5066-4BA9-BA83-C84B8A13D2E2}" type="datetimeFigureOut">
              <a:rPr lang="en-US" smtClean="0"/>
              <a:t>6/16/2021</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EB195B60-F474-48E6-825C-F4F2120FCB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35017" y="1133380"/>
            <a:ext cx="9144000" cy="2387600"/>
          </a:xfrm>
        </p:spPr>
        <p:txBody>
          <a:bodyPr>
            <a:normAutofit/>
          </a:bodyPr>
          <a:lstStyle/>
          <a:p>
            <a:r>
              <a:rPr lang="ar-SA" b="1" dirty="0" smtClean="0"/>
              <a:t>الفلسفة الوسيطة/ المرحلة الثانية </a:t>
            </a:r>
            <a:endParaRPr lang="en-US" dirty="0"/>
          </a:p>
        </p:txBody>
      </p:sp>
      <p:sp>
        <p:nvSpPr>
          <p:cNvPr id="3" name="عنوان فرعي 2"/>
          <p:cNvSpPr>
            <a:spLocks noGrp="1"/>
          </p:cNvSpPr>
          <p:nvPr>
            <p:ph type="subTitle" idx="1"/>
          </p:nvPr>
        </p:nvSpPr>
        <p:spPr/>
        <p:txBody>
          <a:bodyPr/>
          <a:lstStyle/>
          <a:p>
            <a:r>
              <a:rPr lang="ar-SA" b="1" dirty="0" smtClean="0"/>
              <a:t>مشكلة الكليات عند </a:t>
            </a:r>
            <a:r>
              <a:rPr lang="ar-SA" b="1" dirty="0" err="1" smtClean="0"/>
              <a:t>أبيلارد</a:t>
            </a:r>
            <a:r>
              <a:rPr lang="ar-SA" b="1" dirty="0" smtClean="0"/>
              <a:t> </a:t>
            </a:r>
            <a:endParaRPr lang="en-US" dirty="0"/>
          </a:p>
        </p:txBody>
      </p:sp>
    </p:spTree>
    <p:extLst>
      <p:ext uri="{BB962C8B-B14F-4D97-AF65-F5344CB8AC3E}">
        <p14:creationId xmlns:p14="http://schemas.microsoft.com/office/powerpoint/2010/main" val="19384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365160"/>
            <a:ext cx="10515600" cy="5100033"/>
          </a:xfrm>
        </p:spPr>
        <p:txBody>
          <a:bodyPr>
            <a:normAutofit/>
          </a:bodyPr>
          <a:lstStyle/>
          <a:p>
            <a:pPr marL="68580" indent="0">
              <a:buNone/>
            </a:pPr>
            <a:r>
              <a:rPr lang="ar-SA" dirty="0"/>
              <a:t>بيير </a:t>
            </a:r>
            <a:r>
              <a:rPr lang="ar-SA" dirty="0" err="1"/>
              <a:t>أبيلارد</a:t>
            </a:r>
            <a:r>
              <a:rPr lang="ar-SA" dirty="0"/>
              <a:t> (1079-1142م) من المفكرين الذين أخذوا عن أستاذه بعضا من الآراء في مشكلة الكليات على الرغم من وجود بعض الاختلاف بينهما في هذه المسألة, حيث اهتم بمسألة الكليات فعُدّ عند الباحثين في الفلسفة المسيحية من الأقطاب الذين اهتموا بعلم المنطق والجدل حتى انتزع من معاصريه قصب السبق في المنطق كما يُدللُ في ذلك (</a:t>
            </a:r>
            <a:r>
              <a:rPr lang="ar-SA" dirty="0" err="1"/>
              <a:t>جونو</a:t>
            </a:r>
            <a:r>
              <a:rPr lang="ar-SA" dirty="0"/>
              <a:t>), لذا كانت الحلول المقترحة من قبل معلمي القرن الثاني عشر لمسألة الكليات تبدو باهتة أمام حلول </a:t>
            </a:r>
            <a:r>
              <a:rPr lang="ar-SA" dirty="0" err="1"/>
              <a:t>أبيلارد</a:t>
            </a:r>
            <a:r>
              <a:rPr lang="ar-SA" dirty="0"/>
              <a:t> لها, فخط لنفسه المذهب الإسمي ولكن بتعميق جديد للمذهب وبأصالة لا نزاع فيها يبرران انتصاره انتصارا ساحقا كما يكتب (</a:t>
            </a:r>
            <a:r>
              <a:rPr lang="ar-SA" dirty="0" err="1"/>
              <a:t>جونو</a:t>
            </a:r>
            <a:r>
              <a:rPr lang="ar-SA" dirty="0"/>
              <a:t>). </a:t>
            </a:r>
            <a:endParaRPr lang="en-US" dirty="0"/>
          </a:p>
        </p:txBody>
      </p:sp>
    </p:spTree>
    <p:extLst>
      <p:ext uri="{BB962C8B-B14F-4D97-AF65-F5344CB8AC3E}">
        <p14:creationId xmlns:p14="http://schemas.microsoft.com/office/powerpoint/2010/main" val="351851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علاقة الكلي بالقضية المنطقية</a:t>
            </a:r>
            <a:endParaRPr lang="en-US" dirty="0"/>
          </a:p>
        </p:txBody>
      </p:sp>
      <p:sp>
        <p:nvSpPr>
          <p:cNvPr id="3" name="عنصر نائب للمحتوى 2"/>
          <p:cNvSpPr>
            <a:spLocks noGrp="1"/>
          </p:cNvSpPr>
          <p:nvPr>
            <p:ph idx="1"/>
          </p:nvPr>
        </p:nvSpPr>
        <p:spPr/>
        <p:txBody>
          <a:bodyPr>
            <a:normAutofit/>
          </a:bodyPr>
          <a:lstStyle/>
          <a:p>
            <a:pPr marL="68580" indent="0">
              <a:buNone/>
            </a:pPr>
            <a:r>
              <a:rPr lang="ar-SA" dirty="0" smtClean="0"/>
              <a:t>أن </a:t>
            </a:r>
            <a:r>
              <a:rPr lang="ar-SA" dirty="0" err="1"/>
              <a:t>أبيلارد</a:t>
            </a:r>
            <a:r>
              <a:rPr lang="ar-SA" dirty="0"/>
              <a:t> يرفض رأي الإسميين القائل بأن الكليات تكون عبارة عن قول أو أشياء أو كلمات كقولنا (باب, قلم , حيوان, إنسان, كتاب ...) بل حتى يكون اللفظ كليا يجب أن يرد في سياق الجملة أو القضية المنطقية كقولنا الإنسان مفهوم كلي في القضية (الإنسان حيوان ناطق), وقولنا العالم مفهوم كلي في قولنا/ القضية (العالم متغير).</a:t>
            </a:r>
            <a:endParaRPr lang="en-US" dirty="0"/>
          </a:p>
          <a:p>
            <a:endParaRPr lang="en-US" dirty="0"/>
          </a:p>
        </p:txBody>
      </p:sp>
    </p:spTree>
    <p:extLst>
      <p:ext uri="{BB962C8B-B14F-4D97-AF65-F5344CB8AC3E}">
        <p14:creationId xmlns:p14="http://schemas.microsoft.com/office/powerpoint/2010/main" val="321333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16000" y="949862"/>
            <a:ext cx="10427952" cy="4152716"/>
          </a:xfrm>
        </p:spPr>
        <p:txBody>
          <a:bodyPr>
            <a:normAutofit/>
          </a:bodyPr>
          <a:lstStyle/>
          <a:p>
            <a:endParaRPr lang="ar-SA" dirty="0" smtClean="0"/>
          </a:p>
          <a:p>
            <a:pPr indent="215900" algn="justLow">
              <a:lnSpc>
                <a:spcPts val="2000"/>
              </a:lnSpc>
              <a:spcAft>
                <a:spcPts val="1000"/>
              </a:spcAft>
            </a:pPr>
            <a:r>
              <a:rPr lang="ar-SA" dirty="0" smtClean="0">
                <a:latin typeface="Calibri"/>
                <a:ea typeface="Calibri"/>
                <a:cs typeface="Simplified Arabic"/>
              </a:rPr>
              <a:t>ويتحدث </a:t>
            </a:r>
            <a:r>
              <a:rPr lang="ar-SA" dirty="0" err="1" smtClean="0">
                <a:latin typeface="Calibri"/>
                <a:ea typeface="Calibri"/>
                <a:cs typeface="Simplified Arabic"/>
              </a:rPr>
              <a:t>أبيلارد</a:t>
            </a:r>
            <a:r>
              <a:rPr lang="ar-SA" dirty="0" smtClean="0">
                <a:latin typeface="Calibri"/>
                <a:ea typeface="Calibri"/>
                <a:cs typeface="Simplified Arabic"/>
              </a:rPr>
              <a:t> عن القضية المنطقية ليرى بأنها لا تتألف من موضوع ومحمول فقط بل هناك رابطة ذهنية ووجودية (ظاهرة أو مستترة), فقولنا:  </a:t>
            </a:r>
            <a:endParaRPr lang="en-US" sz="1600" dirty="0" smtClean="0">
              <a:latin typeface="Calibri"/>
              <a:ea typeface="Calibri"/>
              <a:cs typeface="Arial"/>
            </a:endParaRPr>
          </a:p>
          <a:p>
            <a:pPr lvl="0" indent="-342900" algn="justLow">
              <a:lnSpc>
                <a:spcPts val="2000"/>
              </a:lnSpc>
              <a:buFont typeface="Symbol"/>
              <a:buChar char=""/>
            </a:pPr>
            <a:r>
              <a:rPr lang="ar-SA" dirty="0" smtClean="0">
                <a:latin typeface="Calibri"/>
                <a:ea typeface="Calibri"/>
                <a:cs typeface="Simplified Arabic"/>
              </a:rPr>
              <a:t>الإنسان حيوان ناطق يقصد به إذا وجد الإنسان وجدت الحيوانية </a:t>
            </a:r>
            <a:r>
              <a:rPr lang="ar-SA" dirty="0" err="1" smtClean="0">
                <a:latin typeface="Calibri"/>
                <a:ea typeface="Calibri"/>
                <a:cs typeface="Simplified Arabic"/>
              </a:rPr>
              <a:t>والناطقية</a:t>
            </a:r>
            <a:endParaRPr lang="en-US" sz="1600" dirty="0" smtClean="0">
              <a:latin typeface="Calibri"/>
              <a:ea typeface="Calibri"/>
              <a:cs typeface="Simplified Arabic"/>
            </a:endParaRPr>
          </a:p>
          <a:p>
            <a:pPr lvl="0" indent="-342900" algn="justLow">
              <a:lnSpc>
                <a:spcPts val="2000"/>
              </a:lnSpc>
              <a:spcAft>
                <a:spcPts val="1000"/>
              </a:spcAft>
              <a:buFont typeface="Symbol"/>
              <a:buChar char=""/>
            </a:pPr>
            <a:r>
              <a:rPr lang="ar-SA" dirty="0" smtClean="0">
                <a:latin typeface="Calibri"/>
                <a:ea typeface="Calibri"/>
                <a:cs typeface="Simplified Arabic"/>
              </a:rPr>
              <a:t>العالم متغير= يقصد بها العالم هو بـــ متغير </a:t>
            </a:r>
            <a:endParaRPr lang="en-US" sz="1600" dirty="0" smtClean="0">
              <a:latin typeface="Calibri"/>
              <a:ea typeface="Calibri"/>
              <a:cs typeface="Simplified Arabic"/>
            </a:endParaRPr>
          </a:p>
          <a:p>
            <a:pPr marL="68580" indent="0">
              <a:buNone/>
            </a:pPr>
            <a:endParaRPr lang="ar-SA" dirty="0"/>
          </a:p>
        </p:txBody>
      </p:sp>
    </p:spTree>
    <p:extLst>
      <p:ext uri="{BB962C8B-B14F-4D97-AF65-F5344CB8AC3E}">
        <p14:creationId xmlns:p14="http://schemas.microsoft.com/office/powerpoint/2010/main" val="289630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س/  كيف وفّق </a:t>
            </a:r>
            <a:r>
              <a:rPr lang="ar-SA" dirty="0" err="1"/>
              <a:t>أبيلارد</a:t>
            </a:r>
            <a:r>
              <a:rPr lang="ar-SA" dirty="0"/>
              <a:t> في مسألة الكليات بين الواقعيين والإسميين؟ </a:t>
            </a:r>
          </a:p>
        </p:txBody>
      </p:sp>
      <p:sp>
        <p:nvSpPr>
          <p:cNvPr id="3" name="عنصر نائب للمحتوى 2"/>
          <p:cNvSpPr>
            <a:spLocks noGrp="1"/>
          </p:cNvSpPr>
          <p:nvPr>
            <p:ph idx="1"/>
          </p:nvPr>
        </p:nvSpPr>
        <p:spPr/>
        <p:txBody>
          <a:bodyPr>
            <a:normAutofit lnSpcReduction="10000"/>
          </a:bodyPr>
          <a:lstStyle/>
          <a:p>
            <a:r>
              <a:rPr lang="ar-SA" dirty="0"/>
              <a:t>ج/ ذهب بعضهم وعلى خلاف ما تقدم قوله بأن </a:t>
            </a:r>
            <a:r>
              <a:rPr lang="ar-SA" dirty="0" err="1"/>
              <a:t>أبيلارد</a:t>
            </a:r>
            <a:r>
              <a:rPr lang="ar-SA" dirty="0"/>
              <a:t> لم يأخذ بالمذهب الإسمي بل أن </a:t>
            </a:r>
            <a:r>
              <a:rPr lang="ar-SA" dirty="0" err="1"/>
              <a:t>أبيلارد</a:t>
            </a:r>
            <a:r>
              <a:rPr lang="ar-SA" dirty="0"/>
              <a:t> حاول ان يُوفّق ويمازج بين آراء الواقعية والإسمية ليخرج برأي ثالث, ذهب إلى هذا المنحى "بدوي", فاستقى </a:t>
            </a:r>
            <a:r>
              <a:rPr lang="ar-SA" dirty="0" err="1"/>
              <a:t>أبيلارد</a:t>
            </a:r>
            <a:r>
              <a:rPr lang="ar-SA" dirty="0"/>
              <a:t> من كلا المذهبين, كما خالفهم في بعض المواطن:</a:t>
            </a:r>
          </a:p>
          <a:p>
            <a:r>
              <a:rPr lang="ar-SA" dirty="0"/>
              <a:t>أ‌-	 وافق الواقعيين بأن الكليّات لها وجود حقيقي خارجي, وخالفهم بأن الروابط المنطقية لها وجود كلي في الذهن والخارج. </a:t>
            </a:r>
          </a:p>
          <a:p>
            <a:r>
              <a:rPr lang="ar-SA"/>
              <a:t>ب‌-	وافق الإسميين بأن للكليات (بما فيها الروابط) وجود ذهني, وخالفهم بأن للكليات (بما فيها الروابط) وجود واقعي/ حقيقي/ وجودي. </a:t>
            </a:r>
          </a:p>
        </p:txBody>
      </p:sp>
    </p:spTree>
    <p:extLst>
      <p:ext uri="{BB962C8B-B14F-4D97-AF65-F5344CB8AC3E}">
        <p14:creationId xmlns:p14="http://schemas.microsoft.com/office/powerpoint/2010/main" val="1345699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25</TotalTime>
  <Words>285</Words>
  <Application>Microsoft Office PowerPoint</Application>
  <PresentationFormat>مخصص</PresentationFormat>
  <Paragraphs>13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الفلسفة الوسيطة/ المرحلة الثانية </vt:lpstr>
      <vt:lpstr>عرض تقديمي في PowerPoint</vt:lpstr>
      <vt:lpstr>علاقة الكلي بالقضية المنطقية</vt:lpstr>
      <vt:lpstr>عرض تقديمي في PowerPoint</vt:lpstr>
      <vt:lpstr>س/  كيف وفّق أبيلارد في مسألة الكليات بين الواقعيين والإسميين؟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مُصنفات توما الأكويني (الأربعاء 26/5/2021) </dc:title>
  <dc:creator>mazin</dc:creator>
  <cp:lastModifiedBy>MICRO</cp:lastModifiedBy>
  <cp:revision>6</cp:revision>
  <dcterms:created xsi:type="dcterms:W3CDTF">2021-05-25T09:38:06Z</dcterms:created>
  <dcterms:modified xsi:type="dcterms:W3CDTF">2021-06-16T13:03:29Z</dcterms:modified>
</cp:coreProperties>
</file>